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0" r:id="rId3"/>
    <p:sldId id="273" r:id="rId4"/>
    <p:sldId id="281" r:id="rId5"/>
    <p:sldId id="266" r:id="rId6"/>
    <p:sldId id="259" r:id="rId7"/>
    <p:sldId id="260" r:id="rId8"/>
    <p:sldId id="261" r:id="rId9"/>
    <p:sldId id="262" r:id="rId10"/>
    <p:sldId id="264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7" r:id="rId21"/>
    <p:sldId id="272" r:id="rId22"/>
    <p:sldId id="286" r:id="rId23"/>
    <p:sldId id="285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2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81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4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5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5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9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5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2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8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6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8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9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5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3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CB6C57-F4BF-4145-815F-D60476985516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9ECF-4B60-4A47-B5BD-6CFD54019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51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7;&#1086;&#1077;&#1079;&#1076;&amp;img_url=https://ykl-res.azureedge.net/ca34528b-d245-4c19-bef9-12886e0450a7/passengertrain33896991920.jpg&amp;pos=4&amp;rpt=simage&amp;stype=image&amp;lr=10891&amp;family=yes&amp;parent-reqid=1650020622476233-7570305488529303870-sas6-5253-dca-sas-l7-balancer-8080-BAL-1313&amp;source=serp" TargetMode="External"/><Relationship Id="rId2" Type="http://schemas.openxmlformats.org/officeDocument/2006/relationships/hyperlink" Target="https://info.sibnet.ru/ni/516/516053w_1489548346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648712"/>
          </a:xfrm>
        </p:spPr>
        <p:txBody>
          <a:bodyPr/>
          <a:lstStyle/>
          <a:p>
            <a:pPr algn="ctr"/>
            <a:r>
              <a:rPr lang="ru-RU" sz="4000" dirty="0" smtClean="0"/>
              <a:t>Проект</a:t>
            </a:r>
            <a:r>
              <a:rPr lang="en-US" sz="4000" dirty="0" smtClean="0"/>
              <a:t>:</a:t>
            </a:r>
            <a:r>
              <a:rPr lang="ru-RU" sz="4000" dirty="0" smtClean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«Познай самого себя»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2049" y="4777381"/>
            <a:ext cx="4218432" cy="146492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Подготовил: </a:t>
            </a:r>
            <a:r>
              <a:rPr lang="ru-RU" sz="1600" dirty="0" err="1" smtClean="0">
                <a:solidFill>
                  <a:schemeClr val="tx1"/>
                </a:solidFill>
              </a:rPr>
              <a:t>Хотамов</a:t>
            </a:r>
            <a:r>
              <a:rPr lang="ru-RU" sz="1600" dirty="0" smtClean="0">
                <a:solidFill>
                  <a:schemeClr val="tx1"/>
                </a:solidFill>
              </a:rPr>
              <a:t> Мухаммад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Ученик </a:t>
            </a:r>
            <a:r>
              <a:rPr lang="ru-RU" sz="1600" dirty="0">
                <a:solidFill>
                  <a:schemeClr val="tx1"/>
                </a:solidFill>
              </a:rPr>
              <a:t>9 «а»</a:t>
            </a:r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МБОУ </a:t>
            </a:r>
            <a:r>
              <a:rPr lang="ru-RU" sz="1600" dirty="0">
                <a:solidFill>
                  <a:schemeClr val="tx1"/>
                </a:solidFill>
              </a:rPr>
              <a:t>«СОШ №1»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Руководитель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Курышева в. В.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27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70529" cy="827442"/>
          </a:xfrm>
        </p:spPr>
        <p:txBody>
          <a:bodyPr/>
          <a:lstStyle/>
          <a:p>
            <a:r>
              <a:rPr lang="ru-RU" dirty="0" smtClean="0"/>
              <a:t>Части тела           </a:t>
            </a:r>
            <a:r>
              <a:rPr lang="ru-RU" sz="3600" dirty="0" smtClean="0"/>
              <a:t>Объём части тела, </a:t>
            </a:r>
            <a:r>
              <a:rPr lang="ru-RU" sz="3600" dirty="0"/>
              <a:t>М</a:t>
            </a:r>
            <a:r>
              <a:rPr lang="ru-RU" sz="3600" baseline="30000" dirty="0"/>
              <a:t>3 </a:t>
            </a:r>
            <a:br>
              <a:rPr lang="ru-RU" sz="3600" baseline="30000" dirty="0"/>
            </a:br>
            <a:r>
              <a:rPr lang="ru-RU" sz="36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112" y="1365505"/>
            <a:ext cx="4328224" cy="48908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Голова</a:t>
            </a:r>
          </a:p>
          <a:p>
            <a:r>
              <a:rPr lang="ru-RU" sz="3200" dirty="0" smtClean="0"/>
              <a:t>Туловище</a:t>
            </a:r>
          </a:p>
          <a:p>
            <a:r>
              <a:rPr lang="ru-RU" sz="3200" dirty="0" smtClean="0"/>
              <a:t>Рука</a:t>
            </a:r>
          </a:p>
          <a:p>
            <a:r>
              <a:rPr lang="ru-RU" sz="3200" dirty="0" smtClean="0"/>
              <a:t>Нога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4065" y="1365506"/>
            <a:ext cx="4966770" cy="4890832"/>
          </a:xfrm>
        </p:spPr>
        <p:txBody>
          <a:bodyPr/>
          <a:lstStyle/>
          <a:p>
            <a:r>
              <a:rPr lang="ru-RU" sz="3200" dirty="0" smtClean="0"/>
              <a:t>0,003 </a:t>
            </a:r>
            <a:r>
              <a:rPr lang="ru-RU" sz="3200" dirty="0"/>
              <a:t>М</a:t>
            </a:r>
            <a:r>
              <a:rPr lang="ru-RU" sz="3200" baseline="30000" dirty="0"/>
              <a:t>3 </a:t>
            </a:r>
            <a:endParaRPr lang="ru-RU" sz="3200" baseline="30000" dirty="0" smtClean="0"/>
          </a:p>
          <a:p>
            <a:r>
              <a:rPr lang="ru-RU" sz="3200" dirty="0" smtClean="0"/>
              <a:t>0,042 </a:t>
            </a:r>
            <a:r>
              <a:rPr lang="ru-RU" sz="3200" dirty="0"/>
              <a:t>М</a:t>
            </a:r>
            <a:r>
              <a:rPr lang="ru-RU" sz="3200" baseline="30000" dirty="0"/>
              <a:t>3 </a:t>
            </a:r>
            <a:endParaRPr lang="ru-RU" sz="3200" baseline="30000" dirty="0" smtClean="0"/>
          </a:p>
          <a:p>
            <a:r>
              <a:rPr lang="ru-RU" sz="3200" dirty="0" smtClean="0"/>
              <a:t>0,0026 </a:t>
            </a:r>
            <a:r>
              <a:rPr lang="ru-RU" sz="3200" dirty="0"/>
              <a:t>М</a:t>
            </a:r>
            <a:r>
              <a:rPr lang="ru-RU" sz="3200" baseline="30000" dirty="0"/>
              <a:t>3</a:t>
            </a:r>
            <a:endParaRPr lang="ru-RU" sz="3200" dirty="0" smtClean="0"/>
          </a:p>
          <a:p>
            <a:r>
              <a:rPr lang="ru-RU" sz="3200" dirty="0" smtClean="0"/>
              <a:t>0,007 </a:t>
            </a:r>
            <a:r>
              <a:rPr lang="ru-RU" sz="3200" dirty="0"/>
              <a:t>М</a:t>
            </a:r>
            <a:r>
              <a:rPr lang="ru-RU" sz="3200" baseline="30000" dirty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85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0322"/>
          </a:xfrm>
        </p:spPr>
        <p:txBody>
          <a:bodyPr/>
          <a:lstStyle/>
          <a:p>
            <a:r>
              <a:rPr lang="ru-RU" dirty="0" smtClean="0"/>
              <a:t>Проверим на практике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072" y="1706880"/>
            <a:ext cx="9403742" cy="4541519"/>
          </a:xfrm>
        </p:spPr>
        <p:txBody>
          <a:bodyPr/>
          <a:lstStyle/>
          <a:p>
            <a:r>
              <a:rPr lang="ru-RU" dirty="0" smtClean="0"/>
              <a:t>Масса тела, </a:t>
            </a:r>
            <a:r>
              <a:rPr lang="en-US" dirty="0" smtClean="0"/>
              <a:t>m = </a:t>
            </a:r>
            <a:r>
              <a:rPr lang="ru-RU" dirty="0" smtClean="0"/>
              <a:t>53,1 кг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37" y="2054038"/>
            <a:ext cx="6012292" cy="41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76082"/>
          </a:xfrm>
        </p:spPr>
        <p:txBody>
          <a:bodyPr/>
          <a:lstStyle/>
          <a:p>
            <a:r>
              <a:rPr lang="ru-RU" dirty="0"/>
              <a:t>Объём воды без тела, </a:t>
            </a:r>
            <a:r>
              <a:rPr lang="en-US" dirty="0"/>
              <a:t>V1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508069"/>
            <a:ext cx="9403742" cy="374033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97" y="2148840"/>
            <a:ext cx="8165543" cy="41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53568"/>
          </a:xfrm>
        </p:spPr>
        <p:txBody>
          <a:bodyPr/>
          <a:lstStyle/>
          <a:p>
            <a:r>
              <a:rPr lang="ru-RU" dirty="0" smtClean="0"/>
              <a:t>Объём воды с погруженным телом (руки, туловище и ноги)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/>
          <a:stretch/>
        </p:blipFill>
        <p:spPr>
          <a:xfrm>
            <a:off x="1053808" y="1780903"/>
            <a:ext cx="8589328" cy="4376057"/>
          </a:xfrm>
        </p:spPr>
      </p:pic>
    </p:spTree>
    <p:extLst>
      <p:ext uri="{BB962C8B-B14F-4D97-AF65-F5344CB8AC3E}">
        <p14:creationId xmlns:p14="http://schemas.microsoft.com/office/powerpoint/2010/main" val="5298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2509" cy="1993302"/>
          </a:xfrm>
        </p:spPr>
        <p:txBody>
          <a:bodyPr/>
          <a:lstStyle/>
          <a:p>
            <a:r>
              <a:rPr lang="en-US" dirty="0" smtClean="0"/>
              <a:t>V2-V1=V</a:t>
            </a:r>
            <a:r>
              <a:rPr lang="ru-RU" dirty="0" smtClean="0"/>
              <a:t>тела. </a:t>
            </a:r>
            <a:br>
              <a:rPr lang="ru-RU" dirty="0" smtClean="0"/>
            </a:br>
            <a:r>
              <a:rPr lang="ru-RU" dirty="0" smtClean="0"/>
              <a:t>Долил 50 литров (25 бутылок по 2 литра)</a:t>
            </a:r>
            <a:br>
              <a:rPr lang="ru-RU" dirty="0" smtClean="0"/>
            </a:br>
            <a:r>
              <a:rPr lang="ru-RU" dirty="0"/>
              <a:t>д</a:t>
            </a:r>
            <a:r>
              <a:rPr lang="ru-RU" dirty="0" smtClean="0"/>
              <a:t>о второго уровня.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2692715"/>
            <a:ext cx="5995851" cy="374727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2" y="2692716"/>
            <a:ext cx="5747658" cy="37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плотности человеческого 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724976" cy="242608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p=m/V</a:t>
            </a:r>
            <a:r>
              <a:rPr lang="en-US" sz="2400" dirty="0"/>
              <a:t> </a:t>
            </a:r>
          </a:p>
          <a:p>
            <a:r>
              <a:rPr lang="en-US" sz="2400" dirty="0"/>
              <a:t>p-</a:t>
            </a:r>
            <a:r>
              <a:rPr lang="ru-RU" sz="2400" dirty="0"/>
              <a:t>плотность</a:t>
            </a:r>
          </a:p>
          <a:p>
            <a:r>
              <a:rPr lang="en-US" sz="2400" dirty="0"/>
              <a:t>m-</a:t>
            </a:r>
            <a:r>
              <a:rPr lang="ru-RU" sz="2400" dirty="0"/>
              <a:t>масса</a:t>
            </a:r>
          </a:p>
          <a:p>
            <a:r>
              <a:rPr lang="en-US" sz="2400" dirty="0"/>
              <a:t>V-</a:t>
            </a:r>
            <a:r>
              <a:rPr lang="ru-RU" sz="2400" dirty="0"/>
              <a:t>объем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46221" y="2056092"/>
            <a:ext cx="6534694" cy="42002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p=53,1</a:t>
            </a:r>
            <a:r>
              <a:rPr lang="ru-RU" sz="3200" dirty="0" smtClean="0"/>
              <a:t>кг</a:t>
            </a:r>
            <a:r>
              <a:rPr lang="en-US" sz="3200" dirty="0" smtClean="0"/>
              <a:t>/</a:t>
            </a:r>
            <a:r>
              <a:rPr lang="ru-RU" sz="3200" dirty="0" smtClean="0"/>
              <a:t> 0,063М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=843кг/М</a:t>
            </a:r>
            <a:r>
              <a:rPr lang="ru-RU" sz="3200" baseline="300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35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89" y="86958"/>
            <a:ext cx="9404723" cy="1062573"/>
          </a:xfrm>
        </p:spPr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149532"/>
            <a:ext cx="4396338" cy="716280"/>
          </a:xfrm>
        </p:spPr>
        <p:txBody>
          <a:bodyPr/>
          <a:lstStyle/>
          <a:p>
            <a:r>
              <a:rPr lang="ru-RU" sz="3200" dirty="0" smtClean="0"/>
              <a:t>Плотность человека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024743"/>
            <a:ext cx="4396339" cy="4231595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p</a:t>
            </a:r>
            <a:r>
              <a:rPr lang="ru-RU" sz="4000" baseline="-25000" dirty="0"/>
              <a:t>ч</a:t>
            </a:r>
            <a:r>
              <a:rPr lang="ru-RU" sz="4000" dirty="0"/>
              <a:t>=845кг/м</a:t>
            </a:r>
            <a:r>
              <a:rPr lang="ru-RU" sz="4000" baseline="30000" dirty="0"/>
              <a:t>3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149531"/>
            <a:ext cx="4396339" cy="755469"/>
          </a:xfrm>
        </p:spPr>
        <p:txBody>
          <a:bodyPr/>
          <a:lstStyle/>
          <a:p>
            <a:r>
              <a:rPr lang="ru-RU" dirty="0" smtClean="0"/>
              <a:t>Плотность жидкостей и веществ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024743"/>
            <a:ext cx="4396339" cy="4231595"/>
          </a:xfrm>
        </p:spPr>
        <p:txBody>
          <a:bodyPr>
            <a:normAutofit/>
          </a:bodyPr>
          <a:lstStyle/>
          <a:p>
            <a:r>
              <a:rPr lang="en-US" sz="3200" dirty="0"/>
              <a:t>p</a:t>
            </a:r>
            <a:r>
              <a:rPr lang="ru-RU" sz="3200" baseline="-25000" dirty="0" smtClean="0"/>
              <a:t>в</a:t>
            </a:r>
            <a:r>
              <a:rPr lang="ru-RU" sz="3200" dirty="0" smtClean="0"/>
              <a:t>=1000кг/м</a:t>
            </a:r>
            <a:r>
              <a:rPr lang="ru-RU" sz="3200" baseline="30000" dirty="0" smtClean="0"/>
              <a:t>3</a:t>
            </a:r>
            <a:endParaRPr lang="ru-RU" sz="3200" dirty="0"/>
          </a:p>
          <a:p>
            <a:r>
              <a:rPr lang="en-US" sz="3200" dirty="0"/>
              <a:t>p</a:t>
            </a:r>
            <a:r>
              <a:rPr lang="ru-RU" sz="3200" baseline="-25000" dirty="0" smtClean="0"/>
              <a:t>лёд</a:t>
            </a:r>
            <a:r>
              <a:rPr lang="ru-RU" sz="3200" dirty="0" smtClean="0"/>
              <a:t>= 900кг/м</a:t>
            </a:r>
            <a:r>
              <a:rPr lang="ru-RU" sz="3200" baseline="30000" dirty="0" smtClean="0"/>
              <a:t>3</a:t>
            </a:r>
            <a:endParaRPr lang="ru-RU" sz="3200" dirty="0"/>
          </a:p>
          <a:p>
            <a:pPr lvl="0"/>
            <a:r>
              <a:rPr lang="en-US" sz="3200" dirty="0"/>
              <a:t>p</a:t>
            </a:r>
            <a:r>
              <a:rPr lang="ru-RU" sz="3200" baseline="-25000" dirty="0"/>
              <a:t>дуб</a:t>
            </a:r>
            <a:r>
              <a:rPr lang="ru-RU" sz="3200" dirty="0"/>
              <a:t>= </a:t>
            </a:r>
            <a:r>
              <a:rPr lang="ru-RU" sz="3200" dirty="0" smtClean="0"/>
              <a:t>800кг/м</a:t>
            </a:r>
            <a:r>
              <a:rPr lang="ru-RU" sz="3200" baseline="30000" dirty="0" smtClean="0"/>
              <a:t>3</a:t>
            </a:r>
          </a:p>
          <a:p>
            <a:r>
              <a:rPr lang="en-US" sz="3200" dirty="0" smtClean="0"/>
              <a:t>p</a:t>
            </a:r>
            <a:r>
              <a:rPr lang="ru-RU" dirty="0" smtClean="0"/>
              <a:t>пробка</a:t>
            </a:r>
            <a:r>
              <a:rPr lang="ru-RU" sz="3200" dirty="0" smtClean="0"/>
              <a:t>= 240кг/м</a:t>
            </a:r>
            <a:r>
              <a:rPr lang="ru-RU" sz="3200" baseline="30000" dirty="0" smtClean="0"/>
              <a:t>3</a:t>
            </a:r>
            <a:endParaRPr lang="ru-RU" sz="3200" baseline="30000" dirty="0"/>
          </a:p>
          <a:p>
            <a:pPr lvl="0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87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-158495"/>
            <a:ext cx="9404723" cy="112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"/>
            <a:ext cx="9403742" cy="6858000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лотность человека меньше плотности воды, поэтому он не тонет. На человека действует архимедова сила, если </a:t>
            </a:r>
            <a:r>
              <a:rPr lang="en-US" sz="2800" dirty="0" smtClean="0"/>
              <a:t>p</a:t>
            </a:r>
            <a:r>
              <a:rPr lang="ru-RU" sz="1400" dirty="0" smtClean="0"/>
              <a:t>ж</a:t>
            </a:r>
            <a:r>
              <a:rPr lang="en-US" sz="2800" dirty="0" smtClean="0"/>
              <a:t>&gt;p</a:t>
            </a:r>
            <a:r>
              <a:rPr lang="ru-RU" sz="1600" dirty="0" smtClean="0"/>
              <a:t>т</a:t>
            </a:r>
            <a:r>
              <a:rPr lang="ru-RU" sz="2800" dirty="0" smtClean="0"/>
              <a:t> , то тело плавает на поверхности жидкости.</a:t>
            </a:r>
          </a:p>
          <a:p>
            <a:endParaRPr lang="ru-RU" sz="2800" dirty="0"/>
          </a:p>
        </p:txBody>
      </p:sp>
      <p:pic>
        <p:nvPicPr>
          <p:cNvPr id="1026" name="Picture 2" descr="Как действует сила Архим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" y="1816608"/>
            <a:ext cx="8965746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ru-RU" dirty="0" smtClean="0"/>
              <a:t>Площадь человека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6111" y="1175658"/>
                <a:ext cx="11395557" cy="5682342"/>
              </a:xfrm>
            </p:spPr>
            <p:txBody>
              <a:bodyPr>
                <a:noAutofit/>
              </a:bodyPr>
              <a:lstStyle/>
              <a:p>
                <a:r>
                  <a:rPr lang="ru-RU" sz="2400" dirty="0" smtClean="0"/>
                  <a:t>Найдём все геометрические формулы для всех составляющих</a:t>
                </a:r>
                <a:r>
                  <a:rPr lang="en-US" sz="2400" dirty="0" smtClean="0"/>
                  <a:t>:</a:t>
                </a:r>
                <a:endParaRPr lang="ru-RU" sz="2400" dirty="0" smtClean="0"/>
              </a:p>
              <a:p>
                <a:r>
                  <a:rPr lang="ru-RU" sz="2400" dirty="0" smtClean="0"/>
                  <a:t>Площадь поверхности головы</a:t>
                </a:r>
                <a:r>
                  <a:rPr lang="en-US" sz="2400" dirty="0" smtClean="0"/>
                  <a:t>: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S</a:t>
                </a:r>
                <a:r>
                  <a:rPr lang="ru-RU" sz="2400" baseline="-25000" dirty="0"/>
                  <a:t>гол</a:t>
                </a:r>
                <a:r>
                  <a:rPr lang="en-US" sz="2400" dirty="0" smtClean="0"/>
                  <a:t>=L</a:t>
                </a:r>
                <a:r>
                  <a:rPr lang="en-US" sz="2400" baseline="30000" dirty="0" smtClean="0"/>
                  <a:t>2</a:t>
                </a:r>
                <a:r>
                  <a:rPr lang="ru-RU" sz="2400" baseline="-25000" dirty="0"/>
                  <a:t> гол </a:t>
                </a:r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ru-RU" sz="2400" dirty="0" smtClean="0"/>
              </a:p>
              <a:p>
                <a:r>
                  <a:rPr lang="ru-RU" sz="2400" dirty="0" smtClean="0"/>
                  <a:t>Площадь поверхности руки</a:t>
                </a:r>
                <a:r>
                  <a:rPr lang="en-US" sz="2400" dirty="0" smtClean="0"/>
                  <a:t>: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 </a:t>
                </a:r>
                <a:r>
                  <a:rPr lang="en-US" sz="2400" dirty="0"/>
                  <a:t>S</a:t>
                </a:r>
                <a:r>
                  <a:rPr lang="ru-RU" sz="2400" baseline="-25000" dirty="0"/>
                  <a:t>рук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(L</a:t>
                </a:r>
                <a:r>
                  <a:rPr lang="ru-RU" sz="2400" baseline="-25000" dirty="0"/>
                  <a:t>р</a:t>
                </a:r>
                <a:r>
                  <a:rPr lang="ru-RU" sz="2400" dirty="0"/>
                  <a:t>*</a:t>
                </a:r>
                <a:r>
                  <a:rPr lang="en-US" sz="2400" dirty="0"/>
                  <a:t>l</a:t>
                </a:r>
                <a:r>
                  <a:rPr lang="ru-RU" sz="2400" dirty="0"/>
                  <a:t>р</a:t>
                </a:r>
                <a:r>
                  <a:rPr lang="ru-RU" sz="2400" baseline="-25000" dirty="0"/>
                  <a:t>1</a:t>
                </a:r>
                <a:r>
                  <a:rPr lang="ru-RU" sz="2400" dirty="0"/>
                  <a:t>/2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/>
                  <a:t>+</a:t>
                </a:r>
                <a:r>
                  <a:rPr lang="en-US" sz="2400" dirty="0"/>
                  <a:t>L</a:t>
                </a:r>
                <a:r>
                  <a:rPr lang="ru-RU" sz="2400" baseline="-25000" dirty="0"/>
                  <a:t>р*</a:t>
                </a:r>
                <a:r>
                  <a:rPr lang="en-US" sz="2400" dirty="0"/>
                  <a:t>l</a:t>
                </a:r>
                <a:r>
                  <a:rPr lang="ru-RU" sz="2400" dirty="0"/>
                  <a:t>р</a:t>
                </a:r>
                <a:r>
                  <a:rPr lang="ru-RU" sz="2400" baseline="-25000" dirty="0"/>
                  <a:t>2</a:t>
                </a:r>
                <a:r>
                  <a:rPr lang="ru-RU" sz="2400" dirty="0"/>
                  <a:t>/2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/>
                  <a:t>+</a:t>
                </a:r>
                <a:r>
                  <a:rPr lang="en-US" sz="2400" dirty="0"/>
                  <a:t>l</a:t>
                </a:r>
                <a:r>
                  <a:rPr lang="ru-RU" sz="2400" baseline="30000" dirty="0"/>
                  <a:t>2</a:t>
                </a:r>
                <a:r>
                  <a:rPr lang="ru-RU" sz="2400" dirty="0"/>
                  <a:t>р</a:t>
                </a:r>
                <a:r>
                  <a:rPr lang="ru-RU" sz="2400" baseline="-25000" dirty="0"/>
                  <a:t>2</a:t>
                </a:r>
                <a:r>
                  <a:rPr lang="ru-RU" sz="2400" dirty="0"/>
                  <a:t>/4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 smtClean="0"/>
                  <a:t>)</a:t>
                </a:r>
              </a:p>
              <a:p>
                <a:r>
                  <a:rPr lang="ru-RU" sz="2400" dirty="0" smtClean="0"/>
                  <a:t>Площадь поверхности ноги</a:t>
                </a:r>
                <a:r>
                  <a:rPr lang="en-US" sz="2400" dirty="0"/>
                  <a:t>: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 </a:t>
                </a:r>
                <a:r>
                  <a:rPr lang="en-US" sz="2400" dirty="0" smtClean="0"/>
                  <a:t>S</a:t>
                </a:r>
                <a:r>
                  <a:rPr lang="ru-RU" sz="2400" baseline="-25000" dirty="0" smtClean="0"/>
                  <a:t>ног</a:t>
                </a: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(L</a:t>
                </a:r>
                <a:r>
                  <a:rPr lang="ru-RU" sz="2400" baseline="-25000" dirty="0"/>
                  <a:t>н</a:t>
                </a:r>
                <a:r>
                  <a:rPr lang="ru-RU" sz="2400" dirty="0" smtClean="0"/>
                  <a:t>*</a:t>
                </a:r>
                <a:r>
                  <a:rPr lang="en-US" sz="2400" dirty="0" smtClean="0"/>
                  <a:t>l</a:t>
                </a:r>
                <a:r>
                  <a:rPr lang="ru-RU" sz="2400" dirty="0"/>
                  <a:t>н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/>
                  <a:t>/2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/>
                  <a:t>+</a:t>
                </a:r>
                <a:r>
                  <a:rPr lang="en-US" sz="2400" dirty="0" smtClean="0"/>
                  <a:t>L</a:t>
                </a:r>
                <a:r>
                  <a:rPr lang="ru-RU" sz="2400" baseline="-25000" dirty="0"/>
                  <a:t>н</a:t>
                </a:r>
                <a:r>
                  <a:rPr lang="ru-RU" sz="2400" baseline="-25000" dirty="0" smtClean="0"/>
                  <a:t>*</a:t>
                </a:r>
                <a:r>
                  <a:rPr lang="en-US" sz="2400" dirty="0" smtClean="0"/>
                  <a:t>l</a:t>
                </a:r>
                <a:r>
                  <a:rPr lang="ru-RU" sz="2400" dirty="0"/>
                  <a:t>н</a:t>
                </a:r>
                <a:r>
                  <a:rPr lang="ru-RU" sz="2400" baseline="-25000" dirty="0" smtClean="0"/>
                  <a:t>2</a:t>
                </a:r>
                <a:r>
                  <a:rPr lang="ru-RU" sz="2400" dirty="0" smtClean="0"/>
                  <a:t>/2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/>
                  <a:t>+</a:t>
                </a:r>
                <a:r>
                  <a:rPr lang="en-US" sz="2400" dirty="0"/>
                  <a:t>l</a:t>
                </a:r>
                <a:r>
                  <a:rPr lang="ru-RU" sz="2400" baseline="30000" dirty="0" smtClean="0"/>
                  <a:t>2</a:t>
                </a:r>
                <a:r>
                  <a:rPr lang="ru-RU" sz="2400" dirty="0"/>
                  <a:t>н</a:t>
                </a:r>
                <a:r>
                  <a:rPr lang="ru-RU" sz="2400" baseline="-25000" dirty="0" smtClean="0"/>
                  <a:t>2</a:t>
                </a:r>
                <a:r>
                  <a:rPr lang="ru-RU" sz="2400" dirty="0" smtClean="0"/>
                  <a:t>/4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 smtClean="0"/>
                  <a:t>)</a:t>
                </a:r>
              </a:p>
              <a:p>
                <a:r>
                  <a:rPr lang="ru-RU" sz="2400" dirty="0" smtClean="0"/>
                  <a:t>Площадь основания предплечья</a:t>
                </a:r>
                <a:r>
                  <a:rPr lang="en-US" sz="2400" dirty="0" smtClean="0"/>
                  <a:t>: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S</a:t>
                </a:r>
                <a:r>
                  <a:rPr lang="ru-RU" sz="2400" baseline="-25000" dirty="0" err="1"/>
                  <a:t>предпл</a:t>
                </a:r>
                <a:r>
                  <a:rPr lang="ru-RU" sz="2400" baseline="-25000" dirty="0"/>
                  <a:t> </a:t>
                </a:r>
                <a:r>
                  <a:rPr lang="ru-RU" sz="2400" dirty="0"/>
                  <a:t>= </a:t>
                </a:r>
                <a:r>
                  <a:rPr lang="en-US" sz="2400" dirty="0"/>
                  <a:t>L</a:t>
                </a:r>
                <a:r>
                  <a:rPr lang="en-US" sz="2400" baseline="30000" dirty="0"/>
                  <a:t>2</a:t>
                </a:r>
                <a:r>
                  <a:rPr lang="ru-RU" sz="2400" dirty="0" smtClean="0"/>
                  <a:t>р1/4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baseline="30000" dirty="0" smtClean="0"/>
                  <a:t>2</a:t>
                </a:r>
                <a:endParaRPr lang="ru-RU" sz="2400" dirty="0" smtClean="0"/>
              </a:p>
              <a:p>
                <a:r>
                  <a:rPr lang="ru-RU" sz="2400" dirty="0" smtClean="0"/>
                  <a:t>Площадь </a:t>
                </a:r>
                <a:r>
                  <a:rPr lang="ru-RU" sz="2400" smtClean="0"/>
                  <a:t>основания бедра</a:t>
                </a:r>
                <a:r>
                  <a:rPr lang="en-US" sz="2400" smtClean="0"/>
                  <a:t>:</a:t>
                </a:r>
                <a:r>
                  <a:rPr lang="ru-RU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</a:t>
                </a:r>
                <a:r>
                  <a:rPr lang="ru-RU" sz="2400" baseline="-25000" dirty="0"/>
                  <a:t>бедра </a:t>
                </a:r>
                <a:r>
                  <a:rPr lang="ru-RU" sz="2400" dirty="0"/>
                  <a:t>= </a:t>
                </a:r>
                <a:r>
                  <a:rPr lang="en-US" sz="2400" dirty="0"/>
                  <a:t>L</a:t>
                </a:r>
                <a:r>
                  <a:rPr lang="en-US" sz="2400" baseline="30000" dirty="0"/>
                  <a:t>2</a:t>
                </a:r>
                <a:r>
                  <a:rPr lang="ru-RU" sz="2400" dirty="0" smtClean="0"/>
                  <a:t>н1/4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baseline="30000" dirty="0" smtClean="0"/>
                  <a:t>2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175658"/>
                <a:ext cx="11395557" cy="5682342"/>
              </a:xfrm>
              <a:blipFill>
                <a:blip r:embed="rId2"/>
                <a:stretch>
                  <a:fillRect l="-856" t="-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cloud.prezentacii.org/19/03/133134/images/screen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23789" r="28655" b="8632"/>
          <a:stretch/>
        </p:blipFill>
        <p:spPr bwMode="auto">
          <a:xfrm>
            <a:off x="7635241" y="2907007"/>
            <a:ext cx="4406428" cy="3950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008"/>
          </a:xfrm>
        </p:spPr>
        <p:txBody>
          <a:bodyPr/>
          <a:lstStyle/>
          <a:p>
            <a:r>
              <a:rPr lang="ru-RU" dirty="0" smtClean="0"/>
              <a:t>Площадь моего 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97726"/>
            <a:ext cx="9403742" cy="4850673"/>
          </a:xfrm>
        </p:spPr>
        <p:txBody>
          <a:bodyPr/>
          <a:lstStyle/>
          <a:p>
            <a:r>
              <a:rPr lang="ru-RU" dirty="0" smtClean="0"/>
              <a:t>Общая формула</a:t>
            </a:r>
            <a:r>
              <a:rPr lang="en-US" dirty="0" smtClean="0"/>
              <a:t>: </a:t>
            </a:r>
            <a:endParaRPr lang="ru-RU" dirty="0" smtClean="0"/>
          </a:p>
          <a:p>
            <a:pPr marL="0" indent="0" algn="ctr">
              <a:buNone/>
            </a:pPr>
            <a:r>
              <a:rPr lang="en-US" sz="2900" dirty="0"/>
              <a:t>S=L</a:t>
            </a:r>
            <a:r>
              <a:rPr lang="en-US" sz="2900" baseline="30000" dirty="0"/>
              <a:t>2</a:t>
            </a:r>
            <a:r>
              <a:rPr lang="ru-RU" sz="2900" baseline="-25000" dirty="0"/>
              <a:t>гол</a:t>
            </a:r>
            <a:r>
              <a:rPr lang="ru-RU" sz="2900" dirty="0"/>
              <a:t>/π+2*(</a:t>
            </a:r>
            <a:r>
              <a:rPr lang="en-US" sz="2900" dirty="0"/>
              <a:t>L</a:t>
            </a:r>
            <a:r>
              <a:rPr lang="ru-RU" sz="2900" baseline="-25000" dirty="0" err="1"/>
              <a:t>тул</a:t>
            </a:r>
            <a:r>
              <a:rPr lang="en-US" sz="2900" dirty="0"/>
              <a:t>b</a:t>
            </a:r>
            <a:r>
              <a:rPr lang="ru-RU" sz="2900" dirty="0"/>
              <a:t>+</a:t>
            </a:r>
            <a:r>
              <a:rPr lang="en-US" sz="2900" dirty="0"/>
              <a:t>L</a:t>
            </a:r>
            <a:r>
              <a:rPr lang="ru-RU" sz="2900" baseline="-25000" dirty="0" err="1"/>
              <a:t>тул</a:t>
            </a:r>
            <a:r>
              <a:rPr lang="en-US" sz="2900" dirty="0" err="1"/>
              <a:t>c+bc</a:t>
            </a:r>
            <a:r>
              <a:rPr lang="en-US" sz="2900" dirty="0"/>
              <a:t>)+L</a:t>
            </a:r>
            <a:r>
              <a:rPr lang="ru-RU" sz="2900" baseline="-25000" dirty="0"/>
              <a:t>р</a:t>
            </a:r>
            <a:r>
              <a:rPr lang="ru-RU" sz="2900" dirty="0"/>
              <a:t>*(</a:t>
            </a:r>
            <a:r>
              <a:rPr lang="en-US" sz="2900" dirty="0"/>
              <a:t>L</a:t>
            </a:r>
            <a:r>
              <a:rPr lang="ru-RU" sz="2900" baseline="-25000" dirty="0"/>
              <a:t>р1</a:t>
            </a:r>
            <a:r>
              <a:rPr lang="ru-RU" sz="2900" dirty="0"/>
              <a:t>+</a:t>
            </a:r>
            <a:r>
              <a:rPr lang="en-US" sz="2900" dirty="0"/>
              <a:t>L</a:t>
            </a:r>
            <a:r>
              <a:rPr lang="ru-RU" sz="2900" baseline="-25000" dirty="0"/>
              <a:t>р2</a:t>
            </a:r>
            <a:r>
              <a:rPr lang="ru-RU" sz="2900" dirty="0"/>
              <a:t>)+</a:t>
            </a:r>
            <a:r>
              <a:rPr lang="en-US" sz="2900" dirty="0"/>
              <a:t>L</a:t>
            </a:r>
            <a:r>
              <a:rPr lang="ru-RU" sz="2900" baseline="-25000" dirty="0"/>
              <a:t>н</a:t>
            </a:r>
            <a:r>
              <a:rPr lang="ru-RU" sz="2900" dirty="0"/>
              <a:t>(</a:t>
            </a:r>
            <a:r>
              <a:rPr lang="en-US" sz="2900" dirty="0"/>
              <a:t>L</a:t>
            </a:r>
            <a:r>
              <a:rPr lang="ru-RU" sz="2900" baseline="-25000" dirty="0"/>
              <a:t>н1</a:t>
            </a:r>
            <a:r>
              <a:rPr lang="ru-RU" sz="2900" dirty="0"/>
              <a:t>+</a:t>
            </a:r>
            <a:r>
              <a:rPr lang="en-US" sz="2900" dirty="0"/>
              <a:t>L</a:t>
            </a:r>
            <a:r>
              <a:rPr lang="ru-RU" sz="2900" baseline="-25000" dirty="0"/>
              <a:t>н2</a:t>
            </a:r>
            <a:r>
              <a:rPr lang="ru-RU" sz="2900" dirty="0" smtClean="0"/>
              <a:t>)++1/2π</a:t>
            </a:r>
            <a:r>
              <a:rPr lang="ru-RU" sz="2900" dirty="0"/>
              <a:t>*</a:t>
            </a:r>
            <a:r>
              <a:rPr lang="en-US" sz="2900" dirty="0"/>
              <a:t>[</a:t>
            </a:r>
            <a:r>
              <a:rPr lang="ru-RU" sz="2900" dirty="0"/>
              <a:t>(</a:t>
            </a:r>
            <a:r>
              <a:rPr lang="en-US" sz="2900" dirty="0"/>
              <a:t>L</a:t>
            </a:r>
            <a:r>
              <a:rPr lang="en-US" sz="2900" baseline="30000" dirty="0"/>
              <a:t>2</a:t>
            </a:r>
            <a:r>
              <a:rPr lang="ru-RU" sz="2900" baseline="-25000" dirty="0"/>
              <a:t>р2</a:t>
            </a:r>
            <a:r>
              <a:rPr lang="ru-RU" sz="2900" dirty="0"/>
              <a:t>+</a:t>
            </a:r>
            <a:r>
              <a:rPr lang="en-US" sz="2900" dirty="0"/>
              <a:t>L</a:t>
            </a:r>
            <a:r>
              <a:rPr lang="ru-RU" sz="2900" baseline="30000" dirty="0"/>
              <a:t>2</a:t>
            </a:r>
            <a:r>
              <a:rPr lang="ru-RU" sz="2900" baseline="-25000" dirty="0"/>
              <a:t>н2</a:t>
            </a:r>
            <a:r>
              <a:rPr lang="ru-RU" sz="2900" dirty="0"/>
              <a:t>)-(</a:t>
            </a:r>
            <a:r>
              <a:rPr lang="en-US" sz="2900" dirty="0"/>
              <a:t>L</a:t>
            </a:r>
            <a:r>
              <a:rPr lang="en-US" sz="2900" baseline="30000" dirty="0"/>
              <a:t>2</a:t>
            </a:r>
            <a:r>
              <a:rPr lang="ru-RU" sz="2900" baseline="-25000" dirty="0"/>
              <a:t>р1</a:t>
            </a:r>
            <a:r>
              <a:rPr lang="ru-RU" sz="2900" dirty="0"/>
              <a:t>+</a:t>
            </a:r>
            <a:r>
              <a:rPr lang="en-US" sz="2900" dirty="0"/>
              <a:t>L</a:t>
            </a:r>
            <a:r>
              <a:rPr lang="en-US" sz="2900" baseline="30000" dirty="0"/>
              <a:t>2</a:t>
            </a:r>
            <a:r>
              <a:rPr lang="ru-RU" sz="2900" baseline="-25000" dirty="0"/>
              <a:t>н1</a:t>
            </a:r>
            <a:r>
              <a:rPr lang="ru-RU" sz="2900" dirty="0"/>
              <a:t>)</a:t>
            </a:r>
            <a:r>
              <a:rPr lang="en-US" sz="2900" dirty="0" smtClean="0"/>
              <a:t>]</a:t>
            </a:r>
            <a:endParaRPr lang="ru-RU" sz="2900" dirty="0" smtClean="0"/>
          </a:p>
          <a:p>
            <a:pPr marL="0" indent="0" algn="ctr">
              <a:buNone/>
            </a:pPr>
            <a:r>
              <a:rPr lang="ru-RU" sz="2900" dirty="0" smtClean="0"/>
              <a:t>Расчёт</a:t>
            </a:r>
            <a:r>
              <a:rPr lang="en-US" sz="2900" dirty="0" smtClean="0"/>
              <a:t>:</a:t>
            </a:r>
            <a:endParaRPr lang="ru-RU" sz="2900" dirty="0"/>
          </a:p>
          <a:p>
            <a:pPr marL="0" indent="0">
              <a:buNone/>
            </a:pPr>
            <a:r>
              <a:rPr lang="en-US" sz="2200" dirty="0"/>
              <a:t>S=56</a:t>
            </a:r>
            <a:r>
              <a:rPr lang="en-US" sz="2200" baseline="30000" dirty="0"/>
              <a:t>2</a:t>
            </a:r>
            <a:r>
              <a:rPr lang="en-US" sz="2200" dirty="0"/>
              <a:t>/3.14+2(56*42+56*18+18*42) +70(25+18) +76(44+23</a:t>
            </a:r>
            <a:r>
              <a:rPr lang="en-US" sz="2200" dirty="0" smtClean="0"/>
              <a:t>)+</a:t>
            </a:r>
            <a:r>
              <a:rPr lang="ru-RU" sz="2200" dirty="0" smtClean="0"/>
              <a:t>(</a:t>
            </a:r>
            <a:r>
              <a:rPr lang="en-US" sz="2200" dirty="0" smtClean="0"/>
              <a:t>(</a:t>
            </a:r>
            <a:r>
              <a:rPr lang="en-US" sz="2200" dirty="0"/>
              <a:t>18</a:t>
            </a:r>
            <a:r>
              <a:rPr lang="en-US" sz="2200" baseline="30000" dirty="0"/>
              <a:t>2</a:t>
            </a:r>
            <a:r>
              <a:rPr lang="en-US" sz="2200" dirty="0"/>
              <a:t>+23</a:t>
            </a:r>
            <a:r>
              <a:rPr lang="en-US" sz="2200" baseline="30000" dirty="0"/>
              <a:t>2</a:t>
            </a:r>
            <a:r>
              <a:rPr lang="en-US" sz="2200" dirty="0" smtClean="0"/>
              <a:t>)--(25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+44</a:t>
            </a:r>
            <a:r>
              <a:rPr lang="en-US" sz="2200" baseline="30000" dirty="0" smtClean="0"/>
              <a:t>2</a:t>
            </a:r>
            <a:r>
              <a:rPr lang="en-US" sz="2200" dirty="0"/>
              <a:t>)/</a:t>
            </a:r>
            <a:r>
              <a:rPr lang="en-US" sz="2200" dirty="0" smtClean="0"/>
              <a:t>2*3.14</a:t>
            </a:r>
            <a:r>
              <a:rPr lang="ru-RU" sz="2200" dirty="0" smtClean="0"/>
              <a:t>)</a:t>
            </a:r>
            <a:r>
              <a:rPr lang="en-US" sz="2200" dirty="0" smtClean="0"/>
              <a:t> </a:t>
            </a:r>
            <a:r>
              <a:rPr lang="en-US" sz="2200" dirty="0"/>
              <a:t>=999+2(2352+1008+756)+70*43+76*67</a:t>
            </a:r>
            <a:r>
              <a:rPr lang="en-US" sz="2200" dirty="0" smtClean="0"/>
              <a:t>+</a:t>
            </a:r>
            <a:r>
              <a:rPr lang="ru-RU" sz="2200" dirty="0" smtClean="0"/>
              <a:t>(</a:t>
            </a:r>
            <a:r>
              <a:rPr lang="en-US" sz="2200" dirty="0" smtClean="0"/>
              <a:t>(</a:t>
            </a:r>
            <a:r>
              <a:rPr lang="en-US" sz="2200" dirty="0"/>
              <a:t>324+529</a:t>
            </a:r>
            <a:r>
              <a:rPr lang="en-US" sz="2200" dirty="0" smtClean="0"/>
              <a:t>)--(</a:t>
            </a:r>
            <a:r>
              <a:rPr lang="en-US" sz="2200" dirty="0"/>
              <a:t>625+1936)/</a:t>
            </a:r>
            <a:r>
              <a:rPr lang="en-US" sz="2200" dirty="0" smtClean="0"/>
              <a:t>6.28</a:t>
            </a:r>
            <a:r>
              <a:rPr lang="ru-RU" sz="2200" dirty="0" smtClean="0"/>
              <a:t>)</a:t>
            </a:r>
            <a:r>
              <a:rPr lang="en-US" sz="2200" dirty="0" smtClean="0"/>
              <a:t> </a:t>
            </a:r>
            <a:r>
              <a:rPr lang="en-US" sz="2200" dirty="0"/>
              <a:t>=999+8232+3010+5092+(853-2561/6.28)= =</a:t>
            </a:r>
            <a:r>
              <a:rPr lang="en-US" sz="2200" dirty="0" smtClean="0"/>
              <a:t>999+8232+3010+5092-271=17062</a:t>
            </a:r>
            <a:r>
              <a:rPr lang="ru-RU" sz="2200" dirty="0"/>
              <a:t>см</a:t>
            </a:r>
            <a:r>
              <a:rPr lang="ru-RU" sz="2200" baseline="30000" dirty="0"/>
              <a:t>2 </a:t>
            </a:r>
            <a:r>
              <a:rPr lang="ru-RU" sz="2200" dirty="0"/>
              <a:t>=</a:t>
            </a:r>
            <a:r>
              <a:rPr lang="ru-RU" sz="2200" dirty="0" smtClean="0"/>
              <a:t>1,7062м</a:t>
            </a:r>
            <a:r>
              <a:rPr lang="ru-RU" sz="2200" baseline="30000" dirty="0" smtClean="0"/>
              <a:t>2  </a:t>
            </a:r>
            <a:endParaRPr lang="ru-RU" sz="2900" dirty="0" smtClean="0"/>
          </a:p>
          <a:p>
            <a:pPr marL="0" indent="0">
              <a:buNone/>
            </a:pPr>
            <a:r>
              <a:rPr lang="en-US" sz="2900" dirty="0" smtClean="0"/>
              <a:t>S = </a:t>
            </a:r>
            <a:r>
              <a:rPr lang="ru-RU" sz="2900" dirty="0" smtClean="0"/>
              <a:t>1,7 </a:t>
            </a:r>
            <a:r>
              <a:rPr lang="ru-RU" sz="3200" dirty="0" smtClean="0"/>
              <a:t>м</a:t>
            </a:r>
            <a:r>
              <a:rPr lang="ru-RU" sz="3200" baseline="30000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3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5250"/>
          </a:xfrm>
        </p:spPr>
        <p:txBody>
          <a:bodyPr/>
          <a:lstStyle/>
          <a:p>
            <a:r>
              <a:rPr lang="ru-RU" dirty="0" smtClean="0"/>
              <a:t>Цель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267968"/>
            <a:ext cx="9403742" cy="4980431"/>
          </a:xfrm>
        </p:spPr>
        <p:txBody>
          <a:bodyPr>
            <a:normAutofit/>
          </a:bodyPr>
          <a:lstStyle/>
          <a:p>
            <a:r>
              <a:rPr lang="ru-RU" sz="2800" u="sng" dirty="0"/>
              <a:t>Актуализация вопроса важности знания параметров человека для решения практических задач в жизнедеятельности человеческого общества.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47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77793" cy="1339506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sz="3600" dirty="0" smtClean="0"/>
              <a:t>Определение площади поверхности своего тела по эмпирической формуле.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6112" y="1792224"/>
                <a:ext cx="10777792" cy="4456175"/>
              </a:xfrm>
            </p:spPr>
            <p:txBody>
              <a:bodyPr/>
              <a:lstStyle/>
              <a:p>
                <a:r>
                  <a:rPr lang="en-US" sz="2800" dirty="0"/>
                  <a:t>S=0,16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endParaRPr lang="ru-RU" sz="2400" dirty="0"/>
              </a:p>
              <a:p>
                <a:r>
                  <a:rPr lang="en-US" sz="2800" dirty="0"/>
                  <a:t>S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=0,16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53,1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кг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∗1,68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</m:rad>
                  </m:oMath>
                </a14:m>
                <a:r>
                  <a:rPr lang="en-US" sz="2800" dirty="0"/>
                  <a:t>=0,16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89,208</m:t>
                        </m:r>
                      </m:e>
                    </m:rad>
                  </m:oMath>
                </a14:m>
                <a:r>
                  <a:rPr lang="en-US" sz="2800" dirty="0"/>
                  <a:t>=0,16*9,4=1,504 </a:t>
                </a:r>
                <a:r>
                  <a:rPr lang="ru-RU" sz="2800" dirty="0"/>
                  <a:t>м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ru-RU" dirty="0" smtClean="0"/>
                  <a:t>Сравни</a:t>
                </a:r>
                <a:r>
                  <a:rPr lang="ru-RU" dirty="0"/>
                  <a:t>м</a:t>
                </a:r>
                <a:r>
                  <a:rPr lang="ru-RU" dirty="0" smtClean="0"/>
                  <a:t> </a:t>
                </a:r>
                <a:r>
                  <a:rPr lang="ru-RU" dirty="0"/>
                  <a:t>расчетные площади (в третьем и пятом мини-проекте), можно сказать, что они равны приблизительно 2 м</a:t>
                </a:r>
                <a:r>
                  <a:rPr lang="ru-RU" baseline="30000" dirty="0"/>
                  <a:t>2.</a:t>
                </a:r>
                <a:endParaRPr lang="ru-RU" dirty="0"/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 = S</a:t>
                </a:r>
                <a:r>
                  <a:rPr lang="en-US" baseline="-25000" dirty="0"/>
                  <a:t>2</a:t>
                </a:r>
                <a:endParaRPr lang="ru-RU" dirty="0"/>
              </a:p>
              <a:p>
                <a:r>
                  <a:rPr lang="ru-RU" dirty="0"/>
                  <a:t>1,7 м</a:t>
                </a:r>
                <a:r>
                  <a:rPr lang="ru-RU" baseline="30000" dirty="0"/>
                  <a:t>2  </a:t>
                </a:r>
                <a:r>
                  <a:rPr lang="ru-RU" dirty="0"/>
                  <a:t>&gt; 1,5м </a:t>
                </a:r>
                <a:r>
                  <a:rPr lang="ru-RU" baseline="30000" dirty="0"/>
                  <a:t>2  </a:t>
                </a:r>
                <a:endParaRPr lang="ru-RU" dirty="0"/>
              </a:p>
              <a:p>
                <a:r>
                  <a:rPr lang="en-US" dirty="0"/>
                  <a:t>S</a:t>
                </a:r>
                <a:r>
                  <a:rPr lang="ru-RU" baseline="-25000" dirty="0"/>
                  <a:t>1</a:t>
                </a:r>
                <a:r>
                  <a:rPr lang="ru-RU" dirty="0"/>
                  <a:t> больше </a:t>
                </a:r>
                <a:r>
                  <a:rPr lang="en-US" dirty="0"/>
                  <a:t>S</a:t>
                </a:r>
                <a:r>
                  <a:rPr lang="ru-RU" baseline="-25000" dirty="0"/>
                  <a:t>2</a:t>
                </a:r>
                <a:r>
                  <a:rPr lang="ru-RU" dirty="0"/>
                  <a:t> на 0,2 м</a:t>
                </a:r>
                <a:r>
                  <a:rPr lang="ru-RU" baseline="30000" dirty="0"/>
                  <a:t>2 </a:t>
                </a:r>
                <a:r>
                  <a:rPr lang="ru-RU" dirty="0"/>
                  <a:t>(погрешность в определении площади на практике составляет примерно 0,2 м</a:t>
                </a:r>
                <a:r>
                  <a:rPr lang="ru-RU" baseline="30000" dirty="0"/>
                  <a:t>2</a:t>
                </a:r>
                <a:r>
                  <a:rPr lang="ru-RU" dirty="0" smtClean="0"/>
                  <a:t>).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2" y="1792224"/>
                <a:ext cx="10777792" cy="4456175"/>
              </a:xfrm>
              <a:blipFill>
                <a:blip r:embed="rId2"/>
                <a:stretch>
                  <a:fillRect l="-735" t="-410" r="-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63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10a.ru/wp-content/uploads/2019/03/10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45563" cy="36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oprikol.ru/wp-content/uploads/2020/12/samolety-krasivye-kartinki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63" y="0"/>
            <a:ext cx="6998408" cy="37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nfo.sibnet.ru/ni/516/516053w_1489548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419"/>
            <a:ext cx="4797094" cy="32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zen_doc/1577695/pub_5cfe30a423e30800b09e806d_5cfe31a1051e5a00aef8e69d/scale_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93" y="3698419"/>
            <a:ext cx="3393317" cy="31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shkolazhizni.ru/img/content/i187/187265_o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1" y="3722911"/>
            <a:ext cx="4001589" cy="3135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5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17320"/>
            <a:ext cx="11332528" cy="5280660"/>
          </a:xfrm>
        </p:spPr>
        <p:txBody>
          <a:bodyPr>
            <a:normAutofit/>
          </a:bodyPr>
          <a:lstStyle/>
          <a:p>
            <a:r>
              <a:rPr lang="ru-RU" sz="2200" dirty="0"/>
              <a:t>В своей работе я представил формулы и математические расчеты для определения объёма и площади тела, представил физические формулы плотности и площади тела. Эти расчеты я подтвердил практическими опытами по определению объёма погружённого тела в воду, массы тела, роста человека.  Я считаю, что актуально важно знать параметры человека для решения практических задач в жизнедеятельности человека и человеческого общества. По моему мнению моя работа носит практический характер и может пригодиться, как учащимся 9 класса при выборе профессии, так и руководителям организаций для обеспечения специализированной одеждой работников предприятия, а также инженерам -конструкторам при проектировании транспорта для пассажиров, а также спасателям на пляжах и лодочных станциях, работникам МЧС при спасении человека на воде.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9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280160"/>
            <a:ext cx="9403742" cy="4968239"/>
          </a:xfrm>
        </p:spPr>
        <p:txBody>
          <a:bodyPr/>
          <a:lstStyle/>
          <a:p>
            <a:pPr lvl="0"/>
            <a:r>
              <a:rPr lang="ru-RU" dirty="0"/>
              <a:t>Брошюра ИД «Первое сентября», серия «Физика», выпуск № 26 «Познай самого себя», Москва, «Чистые пруды», 2009г., с.32;</a:t>
            </a:r>
          </a:p>
          <a:p>
            <a:pPr lvl="0"/>
            <a:r>
              <a:rPr lang="ru-RU" dirty="0"/>
              <a:t>Справочник школьника «Математика», научная разработка и составление Г. Якушева, редактор – корректор В. Славкин, типография издательства «Пресса», город Москва 1995г, с.574;</a:t>
            </a:r>
          </a:p>
          <a:p>
            <a:pPr lvl="0"/>
            <a:r>
              <a:rPr lang="ru-RU" u="sng" dirty="0">
                <a:hlinkClick r:id="rId2"/>
              </a:rPr>
              <a:t>https://info.sibnet.ru/ni/516/516053w_1489548346.jpg</a:t>
            </a:r>
            <a:r>
              <a:rPr lang="ru-RU" dirty="0"/>
              <a:t> </a:t>
            </a:r>
          </a:p>
          <a:p>
            <a:pPr lvl="0"/>
            <a:r>
              <a:rPr lang="ru-RU" u="sng" dirty="0">
                <a:hlinkClick r:id="rId3"/>
              </a:rPr>
              <a:t>https://yandex.ru/images/search?text=поезд&amp;img_url=https%3A%2F%2Fykl-res.azureedge.net%2Fca34528b-d245-4c19-bef9-12886e0450a7%2Fpassengertrain33896991920.jpg&amp;pos=4&amp;rpt=simage&amp;stype=image&amp;lr=10891&amp;family=yes&amp;parent-reqid=1650020622476233-7570305488529303870-sas6-5253-dca-sas-l7-balancer-8080-BAL-1313&amp;source=serp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4"/>
            <a:ext cx="8825657" cy="1044060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внимание.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2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706"/>
          </a:xfrm>
        </p:spPr>
        <p:txBody>
          <a:bodyPr/>
          <a:lstStyle/>
          <a:p>
            <a:r>
              <a:rPr lang="ru-RU" dirty="0" smtClean="0"/>
              <a:t>Задачи работы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609344"/>
            <a:ext cx="9403742" cy="46390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1) Познакомиться с правилами измерением физических величин - параметров человека (объем, плотность, площадь)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r>
              <a:rPr lang="ru-RU" sz="2800" dirty="0" smtClean="0"/>
              <a:t>2) Рассчитать теоретически и определить практически объём, плотность, площадь человеческого тела используя подручные средства измерения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r>
              <a:rPr lang="ru-RU" sz="2800" dirty="0" smtClean="0"/>
              <a:t>3) Узнать, где и когда могут пригодиться в повседневной жизни знания о параметрах 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65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008"/>
          </a:xfrm>
        </p:spPr>
        <p:txBody>
          <a:bodyPr/>
          <a:lstStyle/>
          <a:p>
            <a:r>
              <a:rPr lang="ru-RU" dirty="0" smtClean="0"/>
              <a:t>В современной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54480"/>
            <a:ext cx="9403742" cy="4693920"/>
          </a:xfrm>
        </p:spPr>
        <p:txBody>
          <a:bodyPr>
            <a:normAutofit/>
          </a:bodyPr>
          <a:lstStyle/>
          <a:p>
            <a:r>
              <a:rPr lang="ru-RU" sz="2800" b="1" dirty="0"/>
              <a:t>Человек</a:t>
            </a:r>
            <a:r>
              <a:rPr lang="ru-RU" sz="2800" dirty="0"/>
              <a:t>— особое существо, явление природы, обладающее, с одной стороны, биологическим началом (приближающим его к высшим млекопитающим), с другой стороны, духовным началом (абстрактное мышление, членораздельная речь, высокая обучаемость и усвоение достижений культуры, сложная социальная жизнь).</a:t>
            </a:r>
          </a:p>
        </p:txBody>
      </p:sp>
    </p:spTree>
    <p:extLst>
      <p:ext uri="{BB962C8B-B14F-4D97-AF65-F5344CB8AC3E}">
        <p14:creationId xmlns:p14="http://schemas.microsoft.com/office/powerpoint/2010/main" val="36599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876210"/>
          </a:xfrm>
        </p:spPr>
        <p:txBody>
          <a:bodyPr/>
          <a:lstStyle/>
          <a:p>
            <a:r>
              <a:rPr lang="ru-RU" dirty="0" smtClean="0"/>
              <a:t>Объём</a:t>
            </a:r>
            <a:r>
              <a:rPr lang="en-US" dirty="0" smtClean="0"/>
              <a:t> </a:t>
            </a:r>
            <a:r>
              <a:rPr lang="ru-RU" dirty="0" smtClean="0"/>
              <a:t>моего тела, </a:t>
            </a:r>
            <a:r>
              <a:rPr lang="ru-RU" sz="4400" dirty="0" smtClean="0"/>
              <a:t>М</a:t>
            </a:r>
            <a:r>
              <a:rPr lang="ru-RU" sz="4400" baseline="30000" dirty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1511808"/>
            <a:ext cx="9404723" cy="4736591"/>
          </a:xfrm>
        </p:spPr>
        <p:txBody>
          <a:bodyPr>
            <a:normAutofit/>
          </a:bodyPr>
          <a:lstStyle/>
          <a:p>
            <a:r>
              <a:rPr lang="en-US" sz="4800" dirty="0"/>
              <a:t>V=V</a:t>
            </a:r>
            <a:r>
              <a:rPr lang="ru-RU" sz="3200" dirty="0"/>
              <a:t>гол</a:t>
            </a:r>
            <a:r>
              <a:rPr lang="en-US" sz="4800" dirty="0"/>
              <a:t>+V</a:t>
            </a:r>
            <a:r>
              <a:rPr lang="ru-RU" sz="3200" dirty="0" err="1"/>
              <a:t>тул</a:t>
            </a:r>
            <a:r>
              <a:rPr lang="en-US" sz="4800" dirty="0"/>
              <a:t>+2V</a:t>
            </a:r>
            <a:r>
              <a:rPr lang="ru-RU" sz="3200" dirty="0"/>
              <a:t>рук</a:t>
            </a:r>
            <a:r>
              <a:rPr lang="ru-RU" sz="4800" dirty="0"/>
              <a:t>+2</a:t>
            </a:r>
            <a:r>
              <a:rPr lang="en-US" sz="4800" dirty="0"/>
              <a:t>V</a:t>
            </a:r>
            <a:r>
              <a:rPr lang="ru-RU" sz="3200" dirty="0"/>
              <a:t>ног</a:t>
            </a:r>
          </a:p>
          <a:p>
            <a:r>
              <a:rPr lang="en-US" sz="3200" dirty="0" smtClean="0"/>
              <a:t>V = </a:t>
            </a:r>
            <a:r>
              <a:rPr lang="ru-RU" sz="3200" dirty="0" smtClean="0"/>
              <a:t>(0,003+0,042+2*0,0026+2*0,007)М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= 0,0642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</a:p>
          <a:p>
            <a:endParaRPr lang="ru-RU" baseline="30000" dirty="0"/>
          </a:p>
          <a:p>
            <a:endParaRPr lang="ru-RU" baseline="30000" dirty="0" smtClean="0"/>
          </a:p>
          <a:p>
            <a:endParaRPr lang="ru-RU" baseline="30000" dirty="0"/>
          </a:p>
          <a:p>
            <a:r>
              <a:rPr lang="ru-RU" sz="4000" dirty="0"/>
              <a:t>V = m/ρ.</a:t>
            </a:r>
          </a:p>
          <a:p>
            <a:endParaRPr lang="ru-RU" dirty="0"/>
          </a:p>
        </p:txBody>
      </p:sp>
      <p:pic>
        <p:nvPicPr>
          <p:cNvPr id="4" name="Picture 2" descr="https://cloud.prezentacii.org/19/03/133134/images/screen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23789" r="28655" b="8632"/>
          <a:stretch/>
        </p:blipFill>
        <p:spPr bwMode="auto">
          <a:xfrm>
            <a:off x="7675953" y="3003587"/>
            <a:ext cx="4119807" cy="3854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Объём головы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80606"/>
            <a:ext cx="9403742" cy="46677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</a:t>
            </a:r>
            <a:r>
              <a:rPr lang="ru-RU" dirty="0" smtClean="0"/>
              <a:t>гол</a:t>
            </a:r>
            <a:r>
              <a:rPr lang="ru-RU" sz="4000" dirty="0" smtClean="0"/>
              <a:t>=</a:t>
            </a:r>
            <a:r>
              <a:rPr lang="el-GR" sz="3200" dirty="0"/>
              <a:t>1/6π</a:t>
            </a:r>
            <a:r>
              <a:rPr lang="el-GR" sz="3200" baseline="30000" dirty="0"/>
              <a:t>2</a:t>
            </a:r>
            <a:r>
              <a:rPr lang="el-GR" sz="3200" dirty="0"/>
              <a:t>*</a:t>
            </a:r>
            <a:r>
              <a:rPr lang="en-US" sz="3200" dirty="0"/>
              <a:t>L</a:t>
            </a:r>
            <a:r>
              <a:rPr lang="ru-RU" sz="3200" dirty="0"/>
              <a:t>гол</a:t>
            </a:r>
            <a:r>
              <a:rPr lang="en-US" sz="3200" baseline="30000" dirty="0" smtClean="0"/>
              <a:t>3</a:t>
            </a:r>
            <a:endParaRPr lang="ru-RU" sz="3200" baseline="30000" dirty="0" smtClean="0"/>
          </a:p>
          <a:p>
            <a:r>
              <a:rPr lang="ru-RU" sz="4000" dirty="0" smtClean="0"/>
              <a:t>где </a:t>
            </a:r>
            <a:r>
              <a:rPr lang="en-US" sz="4000" dirty="0" smtClean="0"/>
              <a:t>L</a:t>
            </a:r>
            <a:r>
              <a:rPr lang="ru-RU" dirty="0" smtClean="0"/>
              <a:t>гол</a:t>
            </a:r>
            <a:r>
              <a:rPr lang="ru-RU" sz="4000" dirty="0" smtClean="0"/>
              <a:t> – обхват(периметр) головы. </a:t>
            </a:r>
            <a:endParaRPr lang="ru-RU" sz="4000" dirty="0"/>
          </a:p>
        </p:txBody>
      </p:sp>
      <p:pic>
        <p:nvPicPr>
          <p:cNvPr id="4" name="Picture 2" descr="https://cloud.prezentacii.org/19/03/133134/images/screen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23789" r="28655" b="8632"/>
          <a:stretch/>
        </p:blipFill>
        <p:spPr bwMode="auto">
          <a:xfrm>
            <a:off x="7989950" y="2981136"/>
            <a:ext cx="4119807" cy="3854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9693"/>
          </a:xfrm>
        </p:spPr>
        <p:txBody>
          <a:bodyPr/>
          <a:lstStyle/>
          <a:p>
            <a:r>
              <a:rPr lang="ru-RU" dirty="0" smtClean="0"/>
              <a:t>Объём туловища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89166"/>
            <a:ext cx="9403742" cy="47592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</a:t>
            </a:r>
            <a:r>
              <a:rPr lang="ru-RU" sz="1800" dirty="0" err="1" smtClean="0"/>
              <a:t>тул</a:t>
            </a:r>
            <a:r>
              <a:rPr lang="ru-RU" sz="3200" dirty="0" smtClean="0"/>
              <a:t>=</a:t>
            </a:r>
            <a:r>
              <a:rPr lang="en-US" sz="3200" dirty="0" smtClean="0"/>
              <a:t>L</a:t>
            </a:r>
            <a:r>
              <a:rPr lang="ru-RU" sz="1800" dirty="0" err="1" smtClean="0"/>
              <a:t>тул</a:t>
            </a:r>
            <a:r>
              <a:rPr lang="en-US" sz="1800" dirty="0"/>
              <a:t>*</a:t>
            </a:r>
            <a:r>
              <a:rPr lang="en-US" sz="3200" dirty="0" err="1" smtClean="0"/>
              <a:t>bc</a:t>
            </a:r>
            <a:endParaRPr lang="ru-RU" sz="3200" dirty="0" smtClean="0"/>
          </a:p>
          <a:p>
            <a:r>
              <a:rPr lang="ru-RU" sz="3200" dirty="0" smtClean="0"/>
              <a:t>где </a:t>
            </a:r>
            <a:r>
              <a:rPr lang="en-US" sz="3200" dirty="0" smtClean="0"/>
              <a:t>L</a:t>
            </a:r>
            <a:r>
              <a:rPr lang="ru-RU" sz="1800" dirty="0" err="1" smtClean="0"/>
              <a:t>тул</a:t>
            </a:r>
            <a:r>
              <a:rPr lang="ru-RU" sz="1800" dirty="0"/>
              <a:t> </a:t>
            </a:r>
            <a:r>
              <a:rPr lang="ru-RU" sz="3200" dirty="0" smtClean="0"/>
              <a:t>= длина туловища,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</a:t>
            </a:r>
            <a:r>
              <a:rPr lang="ru-RU" sz="3200" dirty="0" smtClean="0"/>
              <a:t> </a:t>
            </a:r>
            <a:r>
              <a:rPr lang="en-US" sz="3200" dirty="0" smtClean="0"/>
              <a:t>-</a:t>
            </a:r>
            <a:r>
              <a:rPr lang="ru-RU" sz="3200" dirty="0" smtClean="0"/>
              <a:t> его ширина,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c</a:t>
            </a:r>
            <a:r>
              <a:rPr lang="ru-RU" sz="3200" dirty="0" smtClean="0"/>
              <a:t>-толщина.</a:t>
            </a:r>
            <a:endParaRPr lang="ru-RU" sz="3200" dirty="0"/>
          </a:p>
        </p:txBody>
      </p:sp>
      <p:pic>
        <p:nvPicPr>
          <p:cNvPr id="4" name="Picture 2" descr="https://cloud.prezentacii.org/19/03/133134/images/screen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23789" r="28655" b="8632"/>
          <a:stretch/>
        </p:blipFill>
        <p:spPr bwMode="auto">
          <a:xfrm>
            <a:off x="7989950" y="3003587"/>
            <a:ext cx="4119807" cy="3854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819"/>
          </a:xfrm>
        </p:spPr>
        <p:txBody>
          <a:bodyPr/>
          <a:lstStyle/>
          <a:p>
            <a:r>
              <a:rPr lang="ru-RU" dirty="0" smtClean="0"/>
              <a:t>Объём руки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6112" y="1358537"/>
                <a:ext cx="9449944" cy="4915987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ru-RU" sz="1800" dirty="0" smtClean="0"/>
                  <a:t>рук </a:t>
                </a:r>
                <a:r>
                  <a:rPr lang="ru-RU" sz="3200" dirty="0" smtClean="0"/>
                  <a:t>= </a:t>
                </a:r>
                <a:r>
                  <a:rPr lang="el-GR" sz="3200" dirty="0" smtClean="0"/>
                  <a:t>1/12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200" dirty="0" smtClean="0"/>
                  <a:t>*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р</a:t>
                </a:r>
                <a:r>
                  <a:rPr lang="en-US" sz="3200" dirty="0" smtClean="0"/>
                  <a:t>(L</a:t>
                </a:r>
                <a:r>
                  <a:rPr lang="ru-RU" dirty="0" smtClean="0"/>
                  <a:t>р1</a:t>
                </a:r>
                <a:r>
                  <a:rPr lang="ru-RU" sz="3200" baseline="30000" dirty="0" smtClean="0"/>
                  <a:t>2</a:t>
                </a:r>
                <a:r>
                  <a:rPr lang="ru-RU" baseline="30000" dirty="0" smtClean="0"/>
                  <a:t> </a:t>
                </a:r>
                <a:r>
                  <a:rPr lang="en-US" sz="3200" dirty="0" smtClean="0"/>
                  <a:t>+L</a:t>
                </a:r>
                <a:r>
                  <a:rPr lang="ru-RU" dirty="0" smtClean="0"/>
                  <a:t>р2</a:t>
                </a:r>
                <a:r>
                  <a:rPr lang="ru-RU" sz="3200" baseline="30000" dirty="0" smtClean="0"/>
                  <a:t>2</a:t>
                </a:r>
                <a:r>
                  <a:rPr lang="en-US" sz="3200" dirty="0" smtClean="0"/>
                  <a:t>+L1*L2</a:t>
                </a:r>
                <a:r>
                  <a:rPr lang="ru-RU" sz="3200" dirty="0" smtClean="0"/>
                  <a:t>)</a:t>
                </a:r>
              </a:p>
              <a:p>
                <a:r>
                  <a:rPr lang="ru-RU" sz="3200" dirty="0" smtClean="0"/>
                  <a:t>Где 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р </a:t>
                </a:r>
                <a:r>
                  <a:rPr lang="ru-RU" sz="3200" dirty="0" smtClean="0"/>
                  <a:t>– длина руки от кончиков пальцев до плеча (считаем длину образующей конуса 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р</a:t>
                </a:r>
                <a:r>
                  <a:rPr lang="ru-RU" sz="3200" dirty="0" smtClean="0"/>
                  <a:t> примерно равной его высоте), 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р1, 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р2 </a:t>
                </a:r>
                <a:r>
                  <a:rPr lang="ru-RU" sz="3200" dirty="0" smtClean="0"/>
                  <a:t>– обхват руки у предплечья и у запястья соответственно.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2" y="1358537"/>
                <a:ext cx="9449944" cy="4915987"/>
              </a:xfrm>
              <a:blipFill>
                <a:blip r:embed="rId2"/>
                <a:stretch>
                  <a:fillRect l="-1032" t="-1613" r="-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cloud.prezentacii.org/19/03/133134/images/screen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23789" r="28655" b="8632"/>
          <a:stretch/>
        </p:blipFill>
        <p:spPr bwMode="auto">
          <a:xfrm>
            <a:off x="8549640" y="3483997"/>
            <a:ext cx="3606319" cy="3374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1316"/>
          </a:xfrm>
        </p:spPr>
        <p:txBody>
          <a:bodyPr/>
          <a:lstStyle/>
          <a:p>
            <a:r>
              <a:rPr lang="ru-RU" dirty="0" smtClean="0"/>
              <a:t>Объём ноги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6112" y="1254034"/>
                <a:ext cx="9403742" cy="499436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ru-RU" dirty="0" smtClean="0"/>
                  <a:t>н </a:t>
                </a:r>
                <a:r>
                  <a:rPr lang="ru-RU" sz="3200" dirty="0" smtClean="0"/>
                  <a:t>= </a:t>
                </a:r>
                <a:r>
                  <a:rPr lang="el-GR" sz="3200" dirty="0"/>
                  <a:t>1/12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200" dirty="0"/>
                  <a:t>*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н</a:t>
                </a:r>
                <a:r>
                  <a:rPr lang="en-US" sz="3200" dirty="0" smtClean="0"/>
                  <a:t>(L</a:t>
                </a:r>
                <a:r>
                  <a:rPr lang="ru-RU" dirty="0" smtClean="0"/>
                  <a:t>н1</a:t>
                </a:r>
                <a:r>
                  <a:rPr lang="ru-RU" sz="3200" baseline="30000" dirty="0"/>
                  <a:t>2</a:t>
                </a:r>
                <a:r>
                  <a:rPr lang="en-US" sz="3200" dirty="0" smtClean="0"/>
                  <a:t>+L</a:t>
                </a:r>
                <a:r>
                  <a:rPr lang="ru-RU" dirty="0" smtClean="0"/>
                  <a:t>н2</a:t>
                </a:r>
                <a:r>
                  <a:rPr lang="ru-RU" sz="3200" baseline="30000" dirty="0"/>
                  <a:t>2</a:t>
                </a:r>
                <a:r>
                  <a:rPr lang="en-US" sz="3200" dirty="0" smtClean="0"/>
                  <a:t>+L1*L2</a:t>
                </a:r>
                <a:r>
                  <a:rPr lang="ru-RU" sz="3200" dirty="0"/>
                  <a:t>)</a:t>
                </a:r>
              </a:p>
              <a:p>
                <a:r>
                  <a:rPr lang="ru-RU" sz="3200" dirty="0" smtClean="0"/>
                  <a:t>Где 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н</a:t>
                </a:r>
                <a:r>
                  <a:rPr lang="ru-RU" sz="3200" dirty="0" smtClean="0"/>
                  <a:t> – длина ноги от бедра до щиколотки, 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н1</a:t>
                </a:r>
                <a:r>
                  <a:rPr lang="ru-RU" sz="3200" dirty="0" smtClean="0"/>
                  <a:t>, </a:t>
                </a:r>
                <a:r>
                  <a:rPr lang="en-US" sz="3200" dirty="0" smtClean="0"/>
                  <a:t>L</a:t>
                </a:r>
                <a:r>
                  <a:rPr lang="ru-RU" dirty="0" smtClean="0"/>
                  <a:t>н2 </a:t>
                </a:r>
                <a:r>
                  <a:rPr lang="ru-RU" sz="3200" dirty="0" smtClean="0"/>
                  <a:t>– обхват ноги у бедра и у щиколотки соответственно.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2" y="1254034"/>
                <a:ext cx="9403742" cy="4994365"/>
              </a:xfrm>
              <a:blipFill>
                <a:blip r:embed="rId2"/>
                <a:stretch>
                  <a:fillRect l="-1037" t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cloud.prezentacii.org/19/03/133134/images/screen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23789" r="28655" b="8632"/>
          <a:stretch/>
        </p:blipFill>
        <p:spPr bwMode="auto">
          <a:xfrm>
            <a:off x="8298180" y="3215016"/>
            <a:ext cx="3893820" cy="3642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574</TotalTime>
  <Words>922</Words>
  <Application>Microsoft Office PowerPoint</Application>
  <PresentationFormat>Широкоэкранный</PresentationFormat>
  <Paragraphs>98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Century Gothic</vt:lpstr>
      <vt:lpstr>Wingdings 3</vt:lpstr>
      <vt:lpstr>Ион</vt:lpstr>
      <vt:lpstr>Проект:  «Познай самого себя» </vt:lpstr>
      <vt:lpstr>Цель:</vt:lpstr>
      <vt:lpstr>Задачи работы:</vt:lpstr>
      <vt:lpstr>В современной философии</vt:lpstr>
      <vt:lpstr>Объём моего тела, М3</vt:lpstr>
      <vt:lpstr>Объём головы</vt:lpstr>
      <vt:lpstr>Объём туловища </vt:lpstr>
      <vt:lpstr>Объём руки </vt:lpstr>
      <vt:lpstr>Объём ноги </vt:lpstr>
      <vt:lpstr>Части тела           Объём части тела, М3   </vt:lpstr>
      <vt:lpstr>Проверим на практике </vt:lpstr>
      <vt:lpstr>Объём воды без тела, V1 </vt:lpstr>
      <vt:lpstr>Объём воды с погруженным телом (руки, туловище и ноги)  </vt:lpstr>
      <vt:lpstr>V2-V1=Vтела.  Долил 50 литров (25 бутылок по 2 литра) до второго уровня.</vt:lpstr>
      <vt:lpstr>Расчет плотности человеческого тела</vt:lpstr>
      <vt:lpstr>Сравнение</vt:lpstr>
      <vt:lpstr>Презентация PowerPoint</vt:lpstr>
      <vt:lpstr>Площадь человека</vt:lpstr>
      <vt:lpstr>Площадь моего тела</vt:lpstr>
      <vt:lpstr>5. Определение площади поверхности своего тела по эмпирической формуле.</vt:lpstr>
      <vt:lpstr>Презентация PowerPoint</vt:lpstr>
      <vt:lpstr>Вывод</vt:lpstr>
      <vt:lpstr>Литература</vt:lpstr>
      <vt:lpstr>Спасибо за внимание.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 человека</dc:title>
  <dc:creator>555</dc:creator>
  <cp:lastModifiedBy>Sch1H3</cp:lastModifiedBy>
  <cp:revision>70</cp:revision>
  <dcterms:created xsi:type="dcterms:W3CDTF">2022-03-27T11:31:55Z</dcterms:created>
  <dcterms:modified xsi:type="dcterms:W3CDTF">2022-06-16T10:12:58Z</dcterms:modified>
</cp:coreProperties>
</file>